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61" r:id="rId5"/>
    <p:sldId id="268" r:id="rId6"/>
    <p:sldId id="264" r:id="rId7"/>
    <p:sldId id="265" r:id="rId8"/>
    <p:sldId id="269" r:id="rId9"/>
    <p:sldId id="266" r:id="rId10"/>
    <p:sldId id="260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arathustra Void" initials="ZV" lastIdx="3" clrIdx="0">
    <p:extLst>
      <p:ext uri="{19B8F6BF-5375-455C-9EA6-DF929625EA0E}">
        <p15:presenceInfo xmlns:p15="http://schemas.microsoft.com/office/powerpoint/2012/main" userId="a51586e51107f64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A881331-1F2A-4468-8A92-40DBD4706C19}" v="149" dt="2019-06-02T10:47:55.49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790"/>
    <p:restoredTop sz="94677"/>
  </p:normalViewPr>
  <p:slideViewPr>
    <p:cSldViewPr snapToGrid="0" snapToObjects="1">
      <p:cViewPr varScale="1">
        <p:scale>
          <a:sx n="128" d="100"/>
          <a:sy n="128" d="100"/>
        </p:scale>
        <p:origin x="65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commentAuthors" Target="commentAuthors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CB2860-25C9-49F6-A0EB-8C03D71B758B}" type="datetimeFigureOut">
              <a:rPr lang="de-AT" smtClean="0"/>
              <a:t>17.06.20</a:t>
            </a:fld>
            <a:endParaRPr lang="de-AT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AT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569BF9-0A5F-4CEE-BF7F-8D1627046EF0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427035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569BF9-0A5F-4CEE-BF7F-8D1627046EF0}" type="slidenum">
              <a:rPr lang="de-AT" smtClean="0"/>
              <a:t>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6087443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569BF9-0A5F-4CEE-BF7F-8D1627046EF0}" type="slidenum">
              <a:rPr lang="de-AT" smtClean="0"/>
              <a:t>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4874115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569BF9-0A5F-4CEE-BF7F-8D1627046EF0}" type="slidenum">
              <a:rPr lang="de-AT" smtClean="0"/>
              <a:t>3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9613686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569BF9-0A5F-4CEE-BF7F-8D1627046EF0}" type="slidenum">
              <a:rPr lang="de-AT" smtClean="0"/>
              <a:t>4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201527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569BF9-0A5F-4CEE-BF7F-8D1627046EF0}" type="slidenum">
              <a:rPr lang="de-AT" smtClean="0"/>
              <a:t>8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7889415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569BF9-0A5F-4CEE-BF7F-8D1627046EF0}" type="slidenum">
              <a:rPr lang="de-AT" smtClean="0"/>
              <a:t>10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0382108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
Zweite Ebene
Dritte Ebene
Vierte Ebene
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/>
              <a:t>Mastertextformat bearbeiten
Zweite Ebene
Dritte Ebene
Vierte Ebene
Fünfte Ebene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
Zweite Ebene
Dritte Ebene
Vierte Ebene
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
Zweite Ebene
Dritte Ebene
Vierte Ebene
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 für 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/>
              <a:t>Mastertextformat bearbeiten
Zweite Ebene
Dritte Ebene
Vierte Ebene
Fünfte Ebene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
Zweite Ebene
Dritte Ebene
Vierte Ebene
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hr oder Fals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/>
              <a:t>Mastertextformat bearbeiten
Zweite Ebene
Dritte Ebene
Vierte Ebene
Fünfte Ebene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
Zweite Ebene
Dritte Ebene
Vierte Ebene
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
Zweite Ebene
Dritte Ebene
Vierte Ebene
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6/17/20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de-DE"/>
              <a:t>Mastertextformat bearbeiten
Zweite Ebene
Dritte Ebene
Vierte Ebene
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
Zweite Ebene
Dritte Ebene
Vierte Ebene
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
Zweite Ebene
Dritte Ebene
Vierte Ebene
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de-DE"/>
              <a:t>Mastertextformat bearbeiten
Zweite Ebene
Dritte Ebene
Vierte Ebene
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de-DE"/>
              <a:t>Mastertextformat bearbeiten
Zweite Ebene
Dritte Ebene
Vierte Ebene
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6/17/20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
Zweite Ebene
Dritte Ebene
Vierte Ebene
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de-DE"/>
              <a:t>Mastertextformat bearbeiten
Zweite Ebene
Dritte Ebene
Vierte Ebene
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
Zweite Ebene
Dritte Ebene
Vierte Ebene
Fünfte Ebene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de-DE"/>
              <a:t>Mastertextformat bearbeiten
Zweite Ebene
Dritte Ebene
Vierte Ebene
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6/17/20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6/17/20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6/17/20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de-DE"/>
              <a:t>Mastertextformat bearbeiten
Zweite Ebene
Dritte Ebene
Vierte Ebene
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de-DE"/>
              <a:t>Mastertextformat bearbeiten
Zweite Ebene
Dritte Ebene
Vierte Ebene
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6/17/20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
Zweite Ebene
Dritte Ebene
Vierte Ebene
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6/17/20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
Zweite Ebene
Dritte Ebene
Vierte Ebene
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6/17/20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9F9F66B-8143-0F46-841A-D975CC41FC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0259" y="2404534"/>
            <a:ext cx="8323744" cy="1646302"/>
          </a:xfrm>
        </p:spPr>
        <p:txBody>
          <a:bodyPr/>
          <a:lstStyle/>
          <a:p>
            <a:r>
              <a:rPr lang="de-DE" dirty="0"/>
              <a:t>Low Energy GPS </a:t>
            </a:r>
            <a:r>
              <a:rPr lang="de-DE" dirty="0" err="1"/>
              <a:t>tracking</a:t>
            </a:r>
            <a:r>
              <a:rPr lang="de-DE" dirty="0"/>
              <a:t> </a:t>
            </a:r>
            <a:r>
              <a:rPr lang="de-DE" dirty="0" err="1"/>
              <a:t>based</a:t>
            </a:r>
            <a:r>
              <a:rPr lang="de-DE" dirty="0"/>
              <a:t> on </a:t>
            </a:r>
            <a:r>
              <a:rPr lang="de-DE" dirty="0" err="1"/>
              <a:t>LoRaWAN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33254378-0BA0-7041-B732-1E6A6924549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Miguel Edlinger-Diplomprojekt</a:t>
            </a:r>
          </a:p>
        </p:txBody>
      </p:sp>
    </p:spTree>
    <p:extLst>
      <p:ext uri="{BB962C8B-B14F-4D97-AF65-F5344CB8AC3E}">
        <p14:creationId xmlns:p14="http://schemas.microsoft.com/office/powerpoint/2010/main" val="6700460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97C1EE2-3509-4D40-88B8-4D1E5D8957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Anwendungsbereiche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3A9E6A7-F0A3-7E47-8693-056E14B3DD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713549"/>
            <a:ext cx="8596668" cy="3880773"/>
          </a:xfrm>
        </p:spPr>
        <p:txBody>
          <a:bodyPr/>
          <a:lstStyle/>
          <a:p>
            <a:r>
              <a:rPr lang="de-DE" dirty="0"/>
              <a:t>Parkhaus Surveillance</a:t>
            </a:r>
          </a:p>
          <a:p>
            <a:r>
              <a:rPr lang="de-DE" dirty="0"/>
              <a:t>Monitoring von Agrarkulturen </a:t>
            </a:r>
          </a:p>
          <a:p>
            <a:r>
              <a:rPr lang="de-DE" dirty="0"/>
              <a:t>Smart Home</a:t>
            </a:r>
          </a:p>
          <a:p>
            <a:r>
              <a:rPr lang="de-DE" dirty="0"/>
              <a:t>Smartes Tracking von Lieferungen </a:t>
            </a:r>
          </a:p>
          <a:p>
            <a:r>
              <a:rPr lang="de-DE" dirty="0"/>
              <a:t>Intelligentes Überwachen und Steuern von Industrieanlagen</a:t>
            </a:r>
          </a:p>
          <a:p>
            <a:pPr mar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02717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4C708DB-2099-0745-992D-EED5AEA77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Gesamtaufbau 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3D3C429B-4DC7-4FC4-9966-C46A3EDFB7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125" y="233126"/>
            <a:ext cx="10828371" cy="6391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202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495CE4C-9285-5943-9374-91FC2BF1E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Die Technologien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C307AFA-B38C-CF4B-A7FC-535D101EA4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869440"/>
            <a:ext cx="2553546" cy="38807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b="1" dirty="0">
                <a:solidFill>
                  <a:schemeClr val="accent1"/>
                </a:solidFill>
              </a:rPr>
              <a:t>Client-</a:t>
            </a:r>
            <a:r>
              <a:rPr lang="de-DE" sz="2400" b="1" dirty="0" err="1">
                <a:solidFill>
                  <a:schemeClr val="accent1"/>
                </a:solidFill>
              </a:rPr>
              <a:t>Node</a:t>
            </a:r>
            <a:endParaRPr lang="de-DE" sz="2400" b="1" dirty="0">
              <a:solidFill>
                <a:schemeClr val="accent1"/>
              </a:solidFill>
            </a:endParaRPr>
          </a:p>
          <a:p>
            <a:r>
              <a:rPr lang="de-DE" dirty="0" err="1"/>
              <a:t>LoRa</a:t>
            </a:r>
            <a:r>
              <a:rPr lang="de-DE" dirty="0"/>
              <a:t> </a:t>
            </a:r>
          </a:p>
          <a:p>
            <a:r>
              <a:rPr lang="de-DE" dirty="0" err="1"/>
              <a:t>Arduino</a:t>
            </a:r>
            <a:r>
              <a:rPr lang="de-DE" dirty="0"/>
              <a:t> </a:t>
            </a:r>
          </a:p>
          <a:p>
            <a:r>
              <a:rPr lang="de-DE" dirty="0"/>
              <a:t>Cayenne LPP (</a:t>
            </a:r>
            <a:r>
              <a:rPr lang="de-DE" dirty="0" err="1"/>
              <a:t>enc</a:t>
            </a:r>
            <a:r>
              <a:rPr lang="de-DE" dirty="0"/>
              <a:t>)</a:t>
            </a:r>
          </a:p>
          <a:p>
            <a:r>
              <a:rPr lang="de-DE" dirty="0"/>
              <a:t>Effiziente Sensoren</a:t>
            </a:r>
          </a:p>
          <a:p>
            <a:r>
              <a:rPr lang="de-DE" dirty="0"/>
              <a:t>Low Energy GPS </a:t>
            </a:r>
          </a:p>
        </p:txBody>
      </p:sp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B137E8B8-ED55-476B-9C99-355949442765}"/>
              </a:ext>
            </a:extLst>
          </p:cNvPr>
          <p:cNvSpPr txBox="1">
            <a:spLocks/>
          </p:cNvSpPr>
          <p:nvPr/>
        </p:nvSpPr>
        <p:spPr>
          <a:xfrm>
            <a:off x="3546389" y="1926556"/>
            <a:ext cx="2706052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Clr>
                <a:srgbClr val="90C226"/>
              </a:buClr>
              <a:buNone/>
            </a:pPr>
            <a:r>
              <a:rPr lang="de-DE" sz="2400" b="1" dirty="0">
                <a:solidFill>
                  <a:srgbClr val="90C226"/>
                </a:solidFill>
              </a:rPr>
              <a:t>Netzwerk Server</a:t>
            </a:r>
            <a:endParaRPr lang="de-DE" dirty="0"/>
          </a:p>
          <a:p>
            <a:r>
              <a:rPr lang="de-DE" dirty="0"/>
              <a:t>TTN Applikation </a:t>
            </a:r>
          </a:p>
          <a:p>
            <a:r>
              <a:rPr lang="de-DE" dirty="0"/>
              <a:t>Cayenne LPP (</a:t>
            </a:r>
            <a:r>
              <a:rPr lang="de-DE" dirty="0" err="1"/>
              <a:t>dec</a:t>
            </a:r>
            <a:r>
              <a:rPr lang="de-DE" dirty="0"/>
              <a:t>)</a:t>
            </a:r>
          </a:p>
          <a:p>
            <a:r>
              <a:rPr lang="de-DE" dirty="0"/>
              <a:t>Cayenne Dashboard</a:t>
            </a:r>
          </a:p>
          <a:p>
            <a:r>
              <a:rPr lang="de-DE" dirty="0"/>
              <a:t>MQTT (Broker)</a:t>
            </a:r>
          </a:p>
          <a:p>
            <a:endParaRPr lang="de-DE" dirty="0"/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5F61D8B8-24AA-4F7E-857B-A4CE7125CEFA}"/>
              </a:ext>
            </a:extLst>
          </p:cNvPr>
          <p:cNvSpPr txBox="1">
            <a:spLocks/>
          </p:cNvSpPr>
          <p:nvPr/>
        </p:nvSpPr>
        <p:spPr>
          <a:xfrm>
            <a:off x="6720455" y="1933695"/>
            <a:ext cx="3053739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Clr>
                <a:srgbClr val="90C226"/>
              </a:buClr>
              <a:buNone/>
            </a:pPr>
            <a:r>
              <a:rPr lang="de-DE" sz="2400" b="1" dirty="0">
                <a:solidFill>
                  <a:srgbClr val="90C226"/>
                </a:solidFill>
              </a:rPr>
              <a:t>Applikation Server</a:t>
            </a:r>
            <a:endParaRPr lang="de-DE" dirty="0"/>
          </a:p>
          <a:p>
            <a:r>
              <a:rPr lang="de-DE" dirty="0" err="1"/>
              <a:t>RaspbarryPi</a:t>
            </a:r>
            <a:endParaRPr lang="de-DE" dirty="0"/>
          </a:p>
          <a:p>
            <a:r>
              <a:rPr lang="de-DE" dirty="0" err="1"/>
              <a:t>Node-Red</a:t>
            </a:r>
            <a:r>
              <a:rPr lang="de-DE" dirty="0"/>
              <a:t> + NPM</a:t>
            </a:r>
          </a:p>
          <a:p>
            <a:r>
              <a:rPr lang="de-DE" dirty="0"/>
              <a:t>MQTT (Subscriber)</a:t>
            </a:r>
          </a:p>
          <a:p>
            <a:r>
              <a:rPr lang="de-DE" dirty="0"/>
              <a:t>Twitter-API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E49F0EE1-5D33-443D-B358-22C6698892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6002" y="5707081"/>
            <a:ext cx="2029131" cy="1140823"/>
          </a:xfrm>
          <a:prstGeom prst="rect">
            <a:avLst/>
          </a:prstGeom>
        </p:spPr>
      </p:pic>
      <p:pic>
        <p:nvPicPr>
          <p:cNvPr id="1026" name="Picture 2" descr="Use MQTT in IoT projects! And why SAP should support it too.">
            <a:extLst>
              <a:ext uri="{FF2B5EF4-FFF2-40B4-BE49-F238E27FC236}">
                <a16:creationId xmlns:a16="http://schemas.microsoft.com/office/drawing/2014/main" id="{B95A5E2F-855D-4C85-AC31-54440B74DC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715" y="5960908"/>
            <a:ext cx="1212975" cy="68144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57BB5B91-7FE6-486C-84D2-0012B03C9F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17663" y="5602911"/>
            <a:ext cx="871247" cy="1102844"/>
          </a:xfrm>
          <a:prstGeom prst="rect">
            <a:avLst/>
          </a:prstGeom>
        </p:spPr>
      </p:pic>
      <p:pic>
        <p:nvPicPr>
          <p:cNvPr id="1032" name="Picture 8" descr="https://www.thethingsnetwork.org/spa/static/img/365c727.png">
            <a:extLst>
              <a:ext uri="{FF2B5EF4-FFF2-40B4-BE49-F238E27FC236}">
                <a16:creationId xmlns:a16="http://schemas.microsoft.com/office/drawing/2014/main" id="{A68BAB8D-04F0-41BA-958D-93399D31E0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5318" y="6101874"/>
            <a:ext cx="1235619" cy="39951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Welcome — Twitter Developers">
            <a:extLst>
              <a:ext uri="{FF2B5EF4-FFF2-40B4-BE49-F238E27FC236}">
                <a16:creationId xmlns:a16="http://schemas.microsoft.com/office/drawing/2014/main" id="{028279BB-82C9-412F-8BA6-AC32B6BE61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3969" y="5488558"/>
            <a:ext cx="1588172" cy="158817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Arduino Logos">
            <a:extLst>
              <a:ext uri="{FF2B5EF4-FFF2-40B4-BE49-F238E27FC236}">
                <a16:creationId xmlns:a16="http://schemas.microsoft.com/office/drawing/2014/main" id="{257A9D96-1EA1-4904-AE39-97304D22A8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657" y="5875539"/>
            <a:ext cx="917883" cy="91788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D2221D3E-1D79-E04D-9861-E09A27D0639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98950" y="5835231"/>
            <a:ext cx="884522" cy="884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483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173B826-175E-BF4E-8DA9-47EA3F0B24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383" y="265890"/>
            <a:ext cx="8596668" cy="1320800"/>
          </a:xfrm>
        </p:spPr>
        <p:txBody>
          <a:bodyPr/>
          <a:lstStyle/>
          <a:p>
            <a:r>
              <a:rPr lang="de-DE" dirty="0"/>
              <a:t>Infrastruktur &amp; Server-Side 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0ABA174E-9F05-4208-96D6-3A6FD792DF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923225" y="1139581"/>
            <a:ext cx="6980826" cy="5461682"/>
          </a:xfrm>
        </p:spPr>
      </p:pic>
    </p:spTree>
    <p:extLst>
      <p:ext uri="{BB962C8B-B14F-4D97-AF65-F5344CB8AC3E}">
        <p14:creationId xmlns:p14="http://schemas.microsoft.com/office/powerpoint/2010/main" val="40383118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260BC42-54C5-5E44-A106-80E76BADEB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301782"/>
            <a:ext cx="8596668" cy="1320800"/>
          </a:xfrm>
        </p:spPr>
        <p:txBody>
          <a:bodyPr/>
          <a:lstStyle/>
          <a:p>
            <a:r>
              <a:rPr lang="de-DE" dirty="0"/>
              <a:t>Cayenne Dashboard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ACF71C51-2DA3-6545-9707-4C1C0D7931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26006" y="1183813"/>
            <a:ext cx="7588660" cy="44764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Content Placeholder 13">
            <a:extLst>
              <a:ext uri="{FF2B5EF4-FFF2-40B4-BE49-F238E27FC236}">
                <a16:creationId xmlns:a16="http://schemas.microsoft.com/office/drawing/2014/main" id="{3EA2DA98-E98A-462D-AF71-BD7D9EF53E88}"/>
              </a:ext>
            </a:extLst>
          </p:cNvPr>
          <p:cNvSpPr txBox="1">
            <a:spLocks/>
          </p:cNvSpPr>
          <p:nvPr/>
        </p:nvSpPr>
        <p:spPr>
          <a:xfrm>
            <a:off x="677334" y="1420879"/>
            <a:ext cx="3153584" cy="4597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en-US" sz="1500" b="1" u="sng" dirty="0" err="1"/>
              <a:t>Vorteile</a:t>
            </a:r>
            <a:r>
              <a:rPr lang="en-US" sz="1500" b="1" u="sng" dirty="0"/>
              <a:t>:</a:t>
            </a:r>
            <a:endParaRPr lang="en-US" sz="1500" dirty="0"/>
          </a:p>
          <a:p>
            <a:r>
              <a:rPr lang="de-AT" sz="1500" dirty="0"/>
              <a:t>Schnell und simpel in die TTN-App zu integrieren </a:t>
            </a:r>
          </a:p>
          <a:p>
            <a:r>
              <a:rPr lang="de-AT" sz="1500" dirty="0"/>
              <a:t>Dashboard ist global über den Browser zugänglich </a:t>
            </a:r>
          </a:p>
          <a:p>
            <a:pPr marL="0" indent="0">
              <a:buFont typeface="Wingdings 3" charset="2"/>
              <a:buNone/>
            </a:pPr>
            <a:endParaRPr lang="de-AT" sz="1500" dirty="0"/>
          </a:p>
          <a:p>
            <a:pPr marL="0" indent="0">
              <a:buFont typeface="Wingdings 3" charset="2"/>
              <a:buNone/>
            </a:pPr>
            <a:r>
              <a:rPr lang="en-US" sz="1500" b="1" u="sng" dirty="0" err="1"/>
              <a:t>Nachteile</a:t>
            </a:r>
            <a:r>
              <a:rPr lang="en-US" sz="1500" b="1" u="sng" dirty="0"/>
              <a:t>:</a:t>
            </a:r>
          </a:p>
          <a:p>
            <a:r>
              <a:rPr lang="en-US" sz="1500" dirty="0" err="1"/>
              <a:t>Keine</a:t>
            </a:r>
            <a:r>
              <a:rPr lang="en-US" sz="1500" dirty="0"/>
              <a:t> </a:t>
            </a:r>
            <a:r>
              <a:rPr lang="de-DE" sz="1500" dirty="0"/>
              <a:t>Push-Notifikationen</a:t>
            </a:r>
          </a:p>
          <a:p>
            <a:r>
              <a:rPr lang="de-AT" sz="1500" dirty="0"/>
              <a:t>Account erforderlich</a:t>
            </a:r>
          </a:p>
          <a:p>
            <a:r>
              <a:rPr lang="de-AT" sz="1500" dirty="0"/>
              <a:t>Minimalistische Darstellung der Messdaten </a:t>
            </a:r>
          </a:p>
          <a:p>
            <a:r>
              <a:rPr lang="de-AT" sz="1500" dirty="0"/>
              <a:t>Keine Anbindung zusätzlicher APIs möglich</a:t>
            </a:r>
          </a:p>
          <a:p>
            <a:endParaRPr lang="de-AT" sz="1500" dirty="0"/>
          </a:p>
          <a:p>
            <a:endParaRPr lang="en-US" sz="1500" dirty="0"/>
          </a:p>
          <a:p>
            <a:pPr marL="0" indent="0">
              <a:buFont typeface="Wingdings 3" charset="2"/>
              <a:buNone/>
            </a:pP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3437402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260BC42-54C5-5E44-A106-80E76BADEB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745" y="164323"/>
            <a:ext cx="8596668" cy="1320800"/>
          </a:xfrm>
        </p:spPr>
        <p:txBody>
          <a:bodyPr/>
          <a:lstStyle/>
          <a:p>
            <a:r>
              <a:rPr lang="de-DE" dirty="0"/>
              <a:t>Aufbau des lokalen Dashboards</a:t>
            </a: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0363DEF1-6F15-4796-85B3-F1C89FE02C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51101" y="1414526"/>
            <a:ext cx="6649867" cy="38807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06219B0E-707A-41D6-9B1A-8C6A781A6DA4}"/>
              </a:ext>
            </a:extLst>
          </p:cNvPr>
          <p:cNvSpPr txBox="1">
            <a:spLocks/>
          </p:cNvSpPr>
          <p:nvPr/>
        </p:nvSpPr>
        <p:spPr>
          <a:xfrm>
            <a:off x="378740" y="1437535"/>
            <a:ext cx="3972361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Back- &amp; Front-End innerhalb eines </a:t>
            </a:r>
            <a:r>
              <a:rPr lang="de-DE" dirty="0" err="1"/>
              <a:t>Flows</a:t>
            </a:r>
            <a:endParaRPr lang="de-DE" dirty="0"/>
          </a:p>
          <a:p>
            <a:r>
              <a:rPr lang="de-DE" dirty="0"/>
              <a:t>MQTT Subskription des Brokers (TTN-Server)</a:t>
            </a:r>
          </a:p>
          <a:p>
            <a:r>
              <a:rPr lang="de-DE" dirty="0"/>
              <a:t>Formatierung der Messdaten ins JSON-Format</a:t>
            </a:r>
          </a:p>
          <a:p>
            <a:r>
              <a:rPr lang="de-DE" dirty="0"/>
              <a:t>Anbindung der </a:t>
            </a:r>
            <a:r>
              <a:rPr lang="de-DE" dirty="0" err="1"/>
              <a:t>MapBox</a:t>
            </a:r>
            <a:r>
              <a:rPr lang="de-DE" dirty="0"/>
              <a:t>-API</a:t>
            </a:r>
          </a:p>
          <a:p>
            <a:r>
              <a:rPr lang="de-DE" dirty="0"/>
              <a:t>Visualisierung der Messdaten durch Widgets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28794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640F5BB-8756-6149-93C9-F5D49BD218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 anchor="t">
            <a:normAutofit/>
          </a:bodyPr>
          <a:lstStyle/>
          <a:p>
            <a:r>
              <a:rPr lang="de-DE" dirty="0"/>
              <a:t>Lokales Dashboard </a:t>
            </a:r>
          </a:p>
        </p:txBody>
      </p:sp>
      <p:pic>
        <p:nvPicPr>
          <p:cNvPr id="12" name="Inhaltsplatzhalter 8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AD17EBA4-34F2-4E28-A064-B1673B554C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6353" y="1488613"/>
            <a:ext cx="7186619" cy="38807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05F126B5-F315-480B-BFE5-7FB8492E4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0854" y="1488613"/>
            <a:ext cx="3398772" cy="38807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u="sng" dirty="0" err="1"/>
              <a:t>Vorteile</a:t>
            </a:r>
            <a:r>
              <a:rPr lang="en-US" b="1" u="sng" dirty="0"/>
              <a:t>:</a:t>
            </a:r>
            <a:endParaRPr lang="en-US" dirty="0"/>
          </a:p>
          <a:p>
            <a:r>
              <a:rPr lang="en-US" dirty="0" err="1"/>
              <a:t>Umfangreichere</a:t>
            </a:r>
            <a:r>
              <a:rPr lang="en-US" dirty="0"/>
              <a:t> </a:t>
            </a:r>
            <a:r>
              <a:rPr lang="en-US" dirty="0" err="1"/>
              <a:t>Darstellung</a:t>
            </a:r>
            <a:r>
              <a:rPr lang="en-US" dirty="0"/>
              <a:t> der </a:t>
            </a:r>
            <a:r>
              <a:rPr lang="en-US" dirty="0" err="1"/>
              <a:t>Messdaten</a:t>
            </a:r>
            <a:endParaRPr lang="en-US" dirty="0"/>
          </a:p>
          <a:p>
            <a:r>
              <a:rPr lang="en-US" dirty="0"/>
              <a:t>Integration von </a:t>
            </a:r>
            <a:r>
              <a:rPr lang="en-US" dirty="0" err="1"/>
              <a:t>Routinen</a:t>
            </a:r>
            <a:r>
              <a:rPr lang="en-US" dirty="0"/>
              <a:t> und </a:t>
            </a:r>
            <a:r>
              <a:rPr lang="en-US" dirty="0" err="1"/>
              <a:t>Bedingungen</a:t>
            </a:r>
            <a:r>
              <a:rPr lang="en-US" dirty="0"/>
              <a:t>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u="sng" dirty="0" err="1"/>
              <a:t>Nachteile</a:t>
            </a:r>
            <a:r>
              <a:rPr lang="en-US" b="1" u="sng" dirty="0"/>
              <a:t>:</a:t>
            </a:r>
          </a:p>
          <a:p>
            <a:r>
              <a:rPr lang="en-US" dirty="0" err="1"/>
              <a:t>Keine</a:t>
            </a:r>
            <a:r>
              <a:rPr lang="en-US" dirty="0"/>
              <a:t> </a:t>
            </a:r>
            <a:r>
              <a:rPr lang="de-DE" dirty="0"/>
              <a:t>Push-Notifikation</a:t>
            </a:r>
          </a:p>
          <a:p>
            <a:r>
              <a:rPr lang="de-DE" dirty="0"/>
              <a:t>Ist nur im Browser für lokale User erreichbar</a:t>
            </a:r>
            <a:r>
              <a:rPr lang="en-US" dirty="0"/>
              <a:t> </a:t>
            </a:r>
          </a:p>
          <a:p>
            <a:pPr marL="0" indent="0">
              <a:buNone/>
            </a:pP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2190688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97C1EE2-3509-4D40-88B8-4D1E5D8957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167" y="179292"/>
            <a:ext cx="5132383" cy="1320800"/>
          </a:xfrm>
        </p:spPr>
        <p:txBody>
          <a:bodyPr anchor="ctr">
            <a:normAutofit/>
          </a:bodyPr>
          <a:lstStyle/>
          <a:p>
            <a:r>
              <a:rPr lang="de-DE" dirty="0"/>
              <a:t>Aufbau des </a:t>
            </a:r>
            <a:r>
              <a:rPr lang="de-DE" dirty="0" err="1"/>
              <a:t>TwitterBots</a:t>
            </a:r>
            <a:endParaRPr lang="de-DE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E6E7C62-4A8E-41E4-9BF3-B7648754B7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167" y="2160589"/>
            <a:ext cx="4489660" cy="3560733"/>
          </a:xfrm>
        </p:spPr>
        <p:txBody>
          <a:bodyPr>
            <a:normAutofit/>
          </a:bodyPr>
          <a:lstStyle/>
          <a:p>
            <a:r>
              <a:rPr lang="de-DE" dirty="0"/>
              <a:t>Daten kommen vom MQTT-Broker</a:t>
            </a:r>
          </a:p>
          <a:p>
            <a:r>
              <a:rPr lang="de-DE" dirty="0"/>
              <a:t>Daten werden in der „Post </a:t>
            </a:r>
            <a:r>
              <a:rPr lang="de-DE" dirty="0" err="1"/>
              <a:t>function</a:t>
            </a:r>
            <a:r>
              <a:rPr lang="de-DE" dirty="0"/>
              <a:t>“ zu einem „Tweet“ verarbeitet</a:t>
            </a:r>
          </a:p>
          <a:p>
            <a:r>
              <a:rPr lang="de-DE" dirty="0"/>
              <a:t>Twitter-API übermittelt den Tweet zum @</a:t>
            </a:r>
            <a:r>
              <a:rPr lang="de-DE" dirty="0" err="1"/>
              <a:t>LoRaTgm</a:t>
            </a:r>
            <a:r>
              <a:rPr lang="de-DE" dirty="0"/>
              <a:t> Twitter-Profil  </a:t>
            </a:r>
          </a:p>
          <a:p>
            <a:r>
              <a:rPr lang="de-AT" dirty="0"/>
              <a:t>Die aktuellsten Messungen werden selbständig vom </a:t>
            </a:r>
            <a:r>
              <a:rPr lang="de-AT" dirty="0" err="1"/>
              <a:t>TwitterBot</a:t>
            </a:r>
            <a:r>
              <a:rPr lang="de-AT" dirty="0"/>
              <a:t> „getweetet“</a:t>
            </a:r>
          </a:p>
          <a:p>
            <a:endParaRPr lang="de-DE" dirty="0"/>
          </a:p>
          <a:p>
            <a:endParaRPr lang="en-US" dirty="0"/>
          </a:p>
        </p:txBody>
      </p:sp>
      <p:pic>
        <p:nvPicPr>
          <p:cNvPr id="7" name="Inhaltsplatzhalter 3">
            <a:extLst>
              <a:ext uri="{FF2B5EF4-FFF2-40B4-BE49-F238E27FC236}">
                <a16:creationId xmlns:a16="http://schemas.microsoft.com/office/drawing/2014/main" id="{924E7FA2-472F-4CDE-B496-0B32DA8130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8115" y="1733749"/>
            <a:ext cx="6109015" cy="33905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39313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72A6E5-E952-8141-A76C-155CFBC0B2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232" y="157728"/>
            <a:ext cx="8596668" cy="1320800"/>
          </a:xfrm>
        </p:spPr>
        <p:txBody>
          <a:bodyPr/>
          <a:lstStyle/>
          <a:p>
            <a:r>
              <a:rPr lang="de-DE" dirty="0" err="1"/>
              <a:t>TwitterBot</a:t>
            </a:r>
            <a:r>
              <a:rPr lang="de-DE" dirty="0"/>
              <a:t> (UI)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30F73F9-888F-3C4A-AC63-23B227248F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5319" y="1879207"/>
            <a:ext cx="7001545" cy="30995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Content Placeholder 13">
            <a:extLst>
              <a:ext uri="{FF2B5EF4-FFF2-40B4-BE49-F238E27FC236}">
                <a16:creationId xmlns:a16="http://schemas.microsoft.com/office/drawing/2014/main" id="{AA8DE6F1-62AA-402A-AC33-188E57E43D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994" y="1423762"/>
            <a:ext cx="3612780" cy="47565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700" b="1" u="sng" dirty="0" err="1"/>
              <a:t>Vorteile</a:t>
            </a:r>
            <a:r>
              <a:rPr lang="en-US" sz="1700" b="1" u="sng" dirty="0"/>
              <a:t>:</a:t>
            </a:r>
            <a:endParaRPr lang="en-US" sz="1700" dirty="0"/>
          </a:p>
          <a:p>
            <a:r>
              <a:rPr lang="de-AT" sz="1700" dirty="0"/>
              <a:t>Alle Messdaten werden innerhalb eines einzigen „Tweets“ Angezeigt</a:t>
            </a:r>
            <a:endParaRPr lang="en-US" sz="1700" dirty="0"/>
          </a:p>
          <a:p>
            <a:r>
              <a:rPr lang="en-US" sz="1700" dirty="0"/>
              <a:t>Die </a:t>
            </a:r>
            <a:r>
              <a:rPr lang="en-US" sz="1700" dirty="0" err="1"/>
              <a:t>Messdaten</a:t>
            </a:r>
            <a:r>
              <a:rPr lang="en-US" sz="1700" dirty="0"/>
              <a:t> </a:t>
            </a:r>
            <a:r>
              <a:rPr lang="en-US" sz="1700" dirty="0" err="1"/>
              <a:t>sind</a:t>
            </a:r>
            <a:r>
              <a:rPr lang="en-US" sz="1700" dirty="0"/>
              <a:t> global </a:t>
            </a:r>
            <a:r>
              <a:rPr lang="en-US" sz="1700" dirty="0" err="1"/>
              <a:t>über</a:t>
            </a:r>
            <a:r>
              <a:rPr lang="en-US" sz="1700" dirty="0"/>
              <a:t> Twitter </a:t>
            </a:r>
            <a:r>
              <a:rPr lang="en-US" sz="1700" dirty="0" err="1"/>
              <a:t>einsehbar</a:t>
            </a:r>
            <a:endParaRPr lang="en-US" sz="1700" dirty="0"/>
          </a:p>
          <a:p>
            <a:r>
              <a:rPr lang="en-US" sz="1700" dirty="0"/>
              <a:t>User </a:t>
            </a:r>
            <a:r>
              <a:rPr lang="en-US" sz="1700" dirty="0" err="1"/>
              <a:t>erhalten</a:t>
            </a:r>
            <a:r>
              <a:rPr lang="en-US" sz="1700" dirty="0"/>
              <a:t> die “Tweets” </a:t>
            </a:r>
            <a:r>
              <a:rPr lang="en-US" sz="1700" dirty="0" err="1"/>
              <a:t>auch</a:t>
            </a:r>
            <a:r>
              <a:rPr lang="en-US" sz="1700" dirty="0"/>
              <a:t> </a:t>
            </a:r>
            <a:r>
              <a:rPr lang="en-US" sz="1700" dirty="0" err="1"/>
              <a:t>als</a:t>
            </a:r>
            <a:r>
              <a:rPr lang="en-US" sz="1700" dirty="0"/>
              <a:t> Push-</a:t>
            </a:r>
            <a:r>
              <a:rPr lang="en-US" sz="1700" dirty="0" err="1"/>
              <a:t>Notifikation</a:t>
            </a:r>
            <a:r>
              <a:rPr lang="en-US" sz="1700" dirty="0"/>
              <a:t> auf </a:t>
            </a:r>
            <a:r>
              <a:rPr lang="en-US" sz="1700" dirty="0" err="1"/>
              <a:t>ihre</a:t>
            </a:r>
            <a:r>
              <a:rPr lang="en-US" sz="1700" dirty="0"/>
              <a:t> </a:t>
            </a:r>
            <a:r>
              <a:rPr lang="en-US" sz="1700" dirty="0" err="1"/>
              <a:t>Endgeräte</a:t>
            </a:r>
            <a:r>
              <a:rPr lang="en-US" sz="1700" dirty="0"/>
              <a:t> </a:t>
            </a:r>
          </a:p>
          <a:p>
            <a:pPr marL="0" indent="0">
              <a:buNone/>
            </a:pPr>
            <a:r>
              <a:rPr lang="en-US" sz="1700" b="1" u="sng" dirty="0" err="1"/>
              <a:t>Nachteile</a:t>
            </a:r>
            <a:r>
              <a:rPr lang="en-US" sz="1700" b="1" u="sng" dirty="0"/>
              <a:t>:</a:t>
            </a:r>
          </a:p>
          <a:p>
            <a:r>
              <a:rPr lang="de-AT" sz="1700" dirty="0"/>
              <a:t>Messdaten werden nicht durch Graphen visualisiert</a:t>
            </a:r>
            <a:endParaRPr lang="de-DE" sz="1700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465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Facette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TM03457515[[fn=Aussicht]]</Template>
  <TotalTime>0</TotalTime>
  <Words>249</Words>
  <Application>Microsoft Macintosh PowerPoint</Application>
  <PresentationFormat>Breitbild</PresentationFormat>
  <Paragraphs>70</Paragraphs>
  <Slides>10</Slides>
  <Notes>6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10</vt:i4>
      </vt:variant>
    </vt:vector>
  </HeadingPairs>
  <TitlesOfParts>
    <vt:vector size="15" baseType="lpstr">
      <vt:lpstr>Arial</vt:lpstr>
      <vt:lpstr>Calibri</vt:lpstr>
      <vt:lpstr>Trebuchet MS</vt:lpstr>
      <vt:lpstr>Wingdings 3</vt:lpstr>
      <vt:lpstr>Facette</vt:lpstr>
      <vt:lpstr>Low Energy GPS tracking based on LoRaWAN</vt:lpstr>
      <vt:lpstr>Gesamtaufbau </vt:lpstr>
      <vt:lpstr>Die Technologien </vt:lpstr>
      <vt:lpstr>Infrastruktur &amp; Server-Side </vt:lpstr>
      <vt:lpstr>Cayenne Dashboard</vt:lpstr>
      <vt:lpstr>Aufbau des lokalen Dashboards</vt:lpstr>
      <vt:lpstr>Lokales Dashboard </vt:lpstr>
      <vt:lpstr>Aufbau des TwitterBots</vt:lpstr>
      <vt:lpstr>TwitterBot (UI)</vt:lpstr>
      <vt:lpstr>Anwendungsbereiche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Low Energy GPS tracking based on LoRaWAN</dc:title>
  <dc:creator>Zarathustra Void</dc:creator>
  <cp:lastModifiedBy>Zarathustra Void</cp:lastModifiedBy>
  <cp:revision>3</cp:revision>
  <dcterms:created xsi:type="dcterms:W3CDTF">2019-05-30T13:25:22Z</dcterms:created>
  <dcterms:modified xsi:type="dcterms:W3CDTF">2020-06-17T17:31:02Z</dcterms:modified>
</cp:coreProperties>
</file>